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7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3A21E-7C5E-4F2F-90FA-AE44C3D38151}" type="datetimeFigureOut">
              <a:rPr lang="fr-FR" smtClean="0"/>
              <a:t>03/05/2023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89BDE-4A03-466D-830A-BB31E8FB397B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05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rgbClr val="B27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84946" y="1214438"/>
            <a:ext cx="7777018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Object Sans" panose="000005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84946" y="3597197"/>
            <a:ext cx="7777018" cy="16557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00D8B-386B-4C56-848C-3F6939BAADEA}" type="datetimeFigureOut">
              <a:rPr lang="fr-BE" smtClean="0"/>
              <a:t>03-05-23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86DC-116C-49F5-A39A-F10092633C62}" type="slidenum">
              <a:rPr lang="fr-BE" smtClean="0"/>
              <a:t>‹Nr.›</a:t>
            </a:fld>
            <a:endParaRPr lang="fr-BE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01" y="5802234"/>
            <a:ext cx="3058677" cy="110823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26" y="1030795"/>
            <a:ext cx="1828164" cy="20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4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bject Sans" panose="00000500000000000000" pitchFamily="50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00D8B-386B-4C56-848C-3F6939BAADEA}" type="datetimeFigureOut">
              <a:rPr lang="fr-BE" smtClean="0"/>
              <a:t>03-05-23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86DC-116C-49F5-A39A-F10092633C62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406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00D8B-386B-4C56-848C-3F6939BAADEA}" type="datetimeFigureOut">
              <a:rPr lang="fr-BE" smtClean="0"/>
              <a:t>03-05-23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86DC-116C-49F5-A39A-F10092633C62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049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00D8B-386B-4C56-848C-3F6939BAADEA}" type="datetimeFigureOut">
              <a:rPr lang="fr-BE" smtClean="0"/>
              <a:t>03-05-23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86DC-116C-49F5-A39A-F10092633C62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688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00D8B-386B-4C56-848C-3F6939BAADEA}" type="datetimeFigureOut">
              <a:rPr lang="fr-BE" smtClean="0"/>
              <a:t>03-05-23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86DC-116C-49F5-A39A-F10092633C62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067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500D8B-386B-4C56-848C-3F6939BAADEA}" type="datetimeFigureOut">
              <a:rPr lang="fr-BE" smtClean="0"/>
              <a:t>03-05-23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86DC-116C-49F5-A39A-F10092633C62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984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286DC-116C-49F5-A39A-F10092633C62}" type="slidenum">
              <a:rPr lang="fr-BE" smtClean="0"/>
              <a:t>‹Nr.›</a:t>
            </a:fld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3" y="5802234"/>
            <a:ext cx="3058678" cy="110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1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27D71"/>
          </a:solidFill>
          <a:latin typeface="Object Sans" panose="00000500000000000000" pitchFamily="50" charset="0"/>
          <a:ea typeface="Object Sans" panose="00000500000000000000" pitchFamily="50" charset="0"/>
          <a:cs typeface="Object Sans" panose="000005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B27D71"/>
          </a:solidFill>
          <a:latin typeface="Object Sans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B27D71"/>
          </a:solidFill>
          <a:latin typeface="Object Sans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B27D71"/>
          </a:solidFill>
          <a:latin typeface="Object Sans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B27D71"/>
          </a:solidFill>
          <a:latin typeface="Object Sans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B27D71"/>
          </a:solidFill>
          <a:latin typeface="Object Sans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84946" y="1108364"/>
            <a:ext cx="7777018" cy="3768435"/>
          </a:xfrm>
        </p:spPr>
        <p:txBody>
          <a:bodyPr>
            <a:normAutofit/>
          </a:bodyPr>
          <a:lstStyle/>
          <a:p>
            <a:r>
              <a:rPr lang="fr-FR" dirty="0"/>
              <a:t>Iles de Paix Luxembourg</a:t>
            </a:r>
            <a:br>
              <a:rPr lang="fr-FR" dirty="0"/>
            </a:br>
            <a:br>
              <a:rPr lang="fr-FR" dirty="0"/>
            </a:br>
            <a:r>
              <a:rPr lang="fr-FR" sz="2800" b="1" dirty="0">
                <a:solidFill>
                  <a:schemeClr val="bg2">
                    <a:lumMod val="10000"/>
                  </a:schemeClr>
                </a:solidFill>
              </a:rPr>
              <a:t>Lions Club Luxembourg</a:t>
            </a:r>
            <a:br>
              <a:rPr lang="fr-FR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fr-FR" sz="1800" dirty="0">
                <a:solidFill>
                  <a:schemeClr val="bg2">
                    <a:lumMod val="10000"/>
                  </a:schemeClr>
                </a:solidFill>
              </a:rPr>
              <a:t>Cercle Munster, 23 </a:t>
            </a:r>
            <a:r>
              <a:rPr lang="fr-FR" sz="1800" dirty="0" err="1">
                <a:solidFill>
                  <a:schemeClr val="bg2">
                    <a:lumMod val="10000"/>
                  </a:schemeClr>
                </a:solidFill>
              </a:rPr>
              <a:t>November</a:t>
            </a:r>
            <a:r>
              <a:rPr lang="fr-FR" sz="1800" dirty="0">
                <a:solidFill>
                  <a:schemeClr val="bg2">
                    <a:lumMod val="10000"/>
                  </a:schemeClr>
                </a:solidFill>
              </a:rPr>
              <a:t> 2022</a:t>
            </a:r>
            <a:br>
              <a:rPr lang="fr-FR" sz="1800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fr-FR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fr-FR" sz="1800" dirty="0">
                <a:solidFill>
                  <a:schemeClr val="bg2">
                    <a:lumMod val="10000"/>
                  </a:schemeClr>
                </a:solidFill>
              </a:rPr>
              <a:t>Stéphane Ries, </a:t>
            </a:r>
            <a:r>
              <a:rPr lang="fr-FR" sz="1800" dirty="0" err="1">
                <a:solidFill>
                  <a:schemeClr val="bg2">
                    <a:lumMod val="10000"/>
                  </a:schemeClr>
                </a:solidFill>
              </a:rPr>
              <a:t>President</a:t>
            </a:r>
            <a:br>
              <a:rPr lang="fr-FR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fr-FR" sz="1800" dirty="0">
                <a:solidFill>
                  <a:schemeClr val="bg2">
                    <a:lumMod val="10000"/>
                  </a:schemeClr>
                </a:solidFill>
              </a:rPr>
              <a:t>Florence Lagravere, </a:t>
            </a:r>
            <a:r>
              <a:rPr lang="fr-FR" sz="1800" dirty="0" err="1">
                <a:solidFill>
                  <a:schemeClr val="bg2">
                    <a:lumMod val="10000"/>
                  </a:schemeClr>
                </a:solidFill>
              </a:rPr>
              <a:t>Fundraising</a:t>
            </a:r>
            <a:r>
              <a:rPr lang="fr-FR" sz="1800" dirty="0">
                <a:solidFill>
                  <a:schemeClr val="bg2">
                    <a:lumMod val="10000"/>
                  </a:schemeClr>
                </a:solidFill>
              </a:rPr>
              <a:t> Manager</a:t>
            </a:r>
            <a:endParaRPr lang="fr-B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80509" y="5038070"/>
            <a:ext cx="8312727" cy="1655762"/>
          </a:xfrm>
        </p:spPr>
        <p:txBody>
          <a:bodyPr>
            <a:normAutofit/>
          </a:bodyPr>
          <a:lstStyle/>
          <a:p>
            <a:pPr algn="r"/>
            <a:r>
              <a:rPr lang="en-US" sz="2000" dirty="0">
                <a:latin typeface="Object Sans Heavy" panose="00000900000000000000" pitchFamily="50" charset="0"/>
              </a:rPr>
              <a:t>Together,</a:t>
            </a:r>
          </a:p>
          <a:p>
            <a:pPr algn="r"/>
            <a:r>
              <a:rPr lang="en-US" sz="2000" dirty="0">
                <a:latin typeface="Object Sans Heavy" panose="00000900000000000000" pitchFamily="50" charset="0"/>
              </a:rPr>
              <a:t>let’s cultivate the</a:t>
            </a:r>
          </a:p>
          <a:p>
            <a:pPr algn="r"/>
            <a:r>
              <a:rPr lang="en-US" sz="2000" dirty="0">
                <a:latin typeface="Object Sans Heavy" panose="00000900000000000000" pitchFamily="50" charset="0"/>
              </a:rPr>
              <a:t>dignity of everyone</a:t>
            </a:r>
            <a:r>
              <a:rPr lang="fr-FR" sz="2000" dirty="0">
                <a:latin typeface="Object Sans Heavy" panose="00000900000000000000" pitchFamily="50" charset="0"/>
              </a:rPr>
              <a:t>.</a:t>
            </a:r>
            <a:endParaRPr lang="fr-BE" sz="2000" dirty="0">
              <a:latin typeface="Object Sans Heavy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7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9056" y="326720"/>
            <a:ext cx="10515600" cy="978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000" b="1" dirty="0" err="1"/>
              <a:t>Thank</a:t>
            </a:r>
            <a:r>
              <a:rPr lang="fr-FR" sz="6000" b="1" dirty="0"/>
              <a:t> You !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16" y="1305128"/>
            <a:ext cx="4602480" cy="3070240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29056" y="469099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>
                <a:solidFill>
                  <a:schemeClr val="tx2">
                    <a:lumMod val="50000"/>
                  </a:schemeClr>
                </a:solidFill>
              </a:rPr>
              <a:t>www.ilesdepaix.lu</a:t>
            </a:r>
            <a:br>
              <a:rPr lang="fr-FR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Florence Lagravere</a:t>
            </a:r>
            <a:br>
              <a:rPr lang="fr-FR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202, route de Luxembourg</a:t>
            </a:r>
            <a:br>
              <a:rPr lang="fr-FR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L-7241 </a:t>
            </a:r>
            <a:r>
              <a:rPr lang="fr-FR" sz="2000" dirty="0" err="1">
                <a:solidFill>
                  <a:schemeClr val="tx2">
                    <a:lumMod val="50000"/>
                  </a:schemeClr>
                </a:solidFill>
              </a:rPr>
              <a:t>Bereldange</a:t>
            </a:r>
            <a:br>
              <a:rPr lang="fr-FR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2000" dirty="0">
                <a:solidFill>
                  <a:schemeClr val="tx2">
                    <a:lumMod val="50000"/>
                  </a:schemeClr>
                </a:solidFill>
              </a:rPr>
              <a:t>+352 621 815 458</a:t>
            </a:r>
          </a:p>
        </p:txBody>
      </p:sp>
    </p:spTree>
    <p:extLst>
      <p:ext uri="{BB962C8B-B14F-4D97-AF65-F5344CB8AC3E}">
        <p14:creationId xmlns:p14="http://schemas.microsoft.com/office/powerpoint/2010/main" val="237402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Who</a:t>
            </a:r>
            <a:r>
              <a:rPr lang="fr-FR" dirty="0"/>
              <a:t> are </a:t>
            </a:r>
            <a:r>
              <a:rPr lang="fr-FR" dirty="0" err="1"/>
              <a:t>we</a:t>
            </a:r>
            <a:r>
              <a:rPr lang="fr-FR" dirty="0"/>
              <a:t>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72858"/>
            <a:ext cx="6550152" cy="4351338"/>
          </a:xfrm>
        </p:spPr>
        <p:txBody>
          <a:bodyPr>
            <a:normAutofit/>
          </a:bodyPr>
          <a:lstStyle/>
          <a:p>
            <a:r>
              <a:rPr lang="en-US" sz="2100" dirty="0"/>
              <a:t>Iles de Paix (Islands of Peace) is an NGO founded in Belgium more than 50 years ago by Dominique Pire, winner of the 1958 Nobel Peace </a:t>
            </a:r>
            <a:r>
              <a:rPr lang="fr-FR" sz="2100" dirty="0" err="1"/>
              <a:t>Prize</a:t>
            </a:r>
            <a:r>
              <a:rPr lang="fr-FR" sz="1600" dirty="0"/>
              <a:t>. </a:t>
            </a:r>
            <a:r>
              <a:rPr lang="fr-FR" sz="2100" dirty="0"/>
              <a:t>Our </a:t>
            </a:r>
            <a:r>
              <a:rPr lang="en-US" sz="2100" dirty="0"/>
              <a:t>Luxembourg branch has been </a:t>
            </a:r>
            <a:r>
              <a:rPr lang="en-US" sz="2100" b="1" dirty="0"/>
              <a:t>active since 1955, </a:t>
            </a:r>
            <a:r>
              <a:rPr lang="en-US" sz="2100" dirty="0"/>
              <a:t>is </a:t>
            </a:r>
            <a:r>
              <a:rPr lang="en-US" sz="2100" b="1" dirty="0"/>
              <a:t>accredited by the Ministry of Foreign and European Affairs (MAEE</a:t>
            </a:r>
            <a:r>
              <a:rPr lang="en-US" sz="2100" dirty="0"/>
              <a:t>) and a member of the “Cercle des ONG” since 1995.</a:t>
            </a:r>
          </a:p>
          <a:p>
            <a:r>
              <a:rPr lang="fr-FR" sz="2100" dirty="0" err="1"/>
              <a:t>We</a:t>
            </a:r>
            <a:r>
              <a:rPr lang="fr-FR" sz="2100" dirty="0"/>
              <a:t> </a:t>
            </a:r>
            <a:r>
              <a:rPr lang="fr-FR" sz="2100" dirty="0" err="1"/>
              <a:t>receive</a:t>
            </a:r>
            <a:r>
              <a:rPr lang="fr-FR" sz="2100" dirty="0"/>
              <a:t> the </a:t>
            </a:r>
            <a:r>
              <a:rPr lang="en-US" sz="2100" dirty="0"/>
              <a:t>support of the ministry for the implementation of </a:t>
            </a:r>
            <a:r>
              <a:rPr lang="en-US" sz="2100" b="1" dirty="0"/>
              <a:t>our programs in Africa and Latin America</a:t>
            </a:r>
            <a:r>
              <a:rPr lang="en-US" sz="2100" dirty="0"/>
              <a:t>, as well as </a:t>
            </a:r>
            <a:r>
              <a:rPr lang="en-US" sz="2100" b="1" dirty="0"/>
              <a:t>in Luxembourg for our Education </a:t>
            </a:r>
            <a:r>
              <a:rPr lang="fr-FR" sz="2100" b="1" dirty="0"/>
              <a:t>for </a:t>
            </a:r>
            <a:r>
              <a:rPr lang="fr-FR" sz="2100" b="1" dirty="0" err="1"/>
              <a:t>Sustainable</a:t>
            </a:r>
            <a:r>
              <a:rPr lang="fr-FR" sz="2100" b="1" dirty="0"/>
              <a:t> </a:t>
            </a:r>
            <a:r>
              <a:rPr lang="fr-FR" sz="2100" b="1" dirty="0" err="1"/>
              <a:t>Development</a:t>
            </a:r>
            <a:r>
              <a:rPr lang="fr-FR" sz="2100" b="1" dirty="0"/>
              <a:t> program</a:t>
            </a:r>
            <a:r>
              <a:rPr lang="fr-FR" sz="2100" dirty="0"/>
              <a:t>.</a:t>
            </a:r>
          </a:p>
          <a:p>
            <a:r>
              <a:rPr lang="fr-FR" sz="2100" dirty="0"/>
              <a:t>Our mission </a:t>
            </a:r>
            <a:r>
              <a:rPr lang="en-US" sz="2100" dirty="0"/>
              <a:t>is </a:t>
            </a:r>
            <a:r>
              <a:rPr lang="en-US" sz="2100" b="1" dirty="0"/>
              <a:t>to train and support disadvantaged rural populations</a:t>
            </a:r>
            <a:r>
              <a:rPr lang="en-US" sz="2100" dirty="0"/>
              <a:t> in order to improve </a:t>
            </a:r>
            <a:r>
              <a:rPr lang="en-US" sz="2100" b="1" dirty="0"/>
              <a:t>food security and quality of life in a sustainable and autonomous way. </a:t>
            </a:r>
            <a:endParaRPr lang="fr-FR" sz="21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84" y="2303399"/>
            <a:ext cx="4086225" cy="272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2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6746" y="235816"/>
            <a:ext cx="10515600" cy="1325563"/>
          </a:xfrm>
        </p:spPr>
        <p:txBody>
          <a:bodyPr/>
          <a:lstStyle/>
          <a:p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354570"/>
            <a:ext cx="5885873" cy="4351338"/>
          </a:xfrm>
        </p:spPr>
        <p:txBody>
          <a:bodyPr>
            <a:normAutofit/>
          </a:bodyPr>
          <a:lstStyle/>
          <a:p>
            <a:r>
              <a:rPr lang="en-US" sz="2000" b="1" dirty="0"/>
              <a:t>821 million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people around the world currently suffer from chronic malnutrition</a:t>
            </a:r>
          </a:p>
          <a:p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20131" y="1354570"/>
            <a:ext cx="52151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B27D71"/>
                </a:solidFill>
                <a:latin typeface="Object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B27D71"/>
                </a:solidFill>
                <a:latin typeface="Object Sans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B27D71"/>
                </a:solidFill>
                <a:latin typeface="Object Sans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B27D71"/>
                </a:solidFill>
                <a:latin typeface="Object Sans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B27D71"/>
                </a:solidFill>
                <a:latin typeface="Object Sans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9.7 billion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humans will live on Earth in 2050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310081" y="2429154"/>
            <a:ext cx="58489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B27D71"/>
                </a:solidFill>
                <a:latin typeface="Object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B27D71"/>
                </a:solidFill>
                <a:latin typeface="Object Sans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B27D71"/>
                </a:solidFill>
                <a:latin typeface="Object Sans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B27D71"/>
                </a:solidFill>
                <a:latin typeface="Object Sans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B27D71"/>
                </a:solidFill>
                <a:latin typeface="Object Sans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b="1" dirty="0">
                <a:solidFill>
                  <a:schemeClr val="bg2">
                    <a:lumMod val="10000"/>
                  </a:schemeClr>
                </a:solidFill>
              </a:rPr>
              <a:t>The current agro-industrial model has not solved the problem of hunger</a:t>
            </a:r>
          </a:p>
          <a:p>
            <a:pPr algn="ctr"/>
            <a:endParaRPr lang="fr-FR" sz="22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global warming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soil depletion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</a:rPr>
              <a:t>ecosystem degradation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6046061" y="3176443"/>
            <a:ext cx="347472" cy="457200"/>
          </a:xfrm>
          <a:prstGeom prst="downArrow">
            <a:avLst/>
          </a:prstGeom>
          <a:solidFill>
            <a:srgbClr val="B27D7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https://img.humanite.fr/sites/default/files/images/51283.H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751" y="3405043"/>
            <a:ext cx="2102660" cy="140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static.lexpress.fr/medias_11547/w_640,h_360,c_fill,g_north/v1499438460/des-soudanais-travaillent-sur-un-tracteur-dans-un-champ-de-riz-le-25-juillet-2013-a-wad-madani-au-sud-de-khartoum_5912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68" y="5137761"/>
            <a:ext cx="2338552" cy="131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tatic.euronews.com/articles/329420/400x225_329420.jpg?14601133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80" y="3405043"/>
            <a:ext cx="2334144" cy="131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63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Our action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41806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focus our action on the </a:t>
            </a:r>
            <a:r>
              <a:rPr lang="en-US" b="1" dirty="0"/>
              <a:t>promotion of sustainable family farming</a:t>
            </a:r>
            <a:r>
              <a:rPr lang="en-US" dirty="0"/>
              <a:t> and </a:t>
            </a:r>
            <a:r>
              <a:rPr lang="en-US" b="1" dirty="0"/>
              <a:t>responsible food </a:t>
            </a:r>
            <a:r>
              <a:rPr lang="en-US" dirty="0"/>
              <a:t>with an emphasis on </a:t>
            </a:r>
            <a:r>
              <a:rPr lang="en-US" b="1" dirty="0"/>
              <a:t>training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79" y="3400616"/>
            <a:ext cx="3295873" cy="24738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62" y="3400616"/>
            <a:ext cx="5138928" cy="246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Our 3 </a:t>
            </a:r>
            <a:r>
              <a:rPr lang="fr-FR" dirty="0" err="1"/>
              <a:t>learning</a:t>
            </a:r>
            <a:r>
              <a:rPr lang="fr-FR" dirty="0"/>
              <a:t> axes: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2400" b="1" dirty="0" err="1"/>
              <a:t>Producing</a:t>
            </a:r>
            <a:r>
              <a:rPr lang="fr-FR" sz="2400" b="1" dirty="0"/>
              <a:t> more and </a:t>
            </a:r>
            <a:r>
              <a:rPr lang="fr-FR" sz="2400" b="1" dirty="0" err="1"/>
              <a:t>better</a:t>
            </a:r>
            <a:endParaRPr lang="fr-FR" sz="24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Sustainable agro-ecological solutions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Autonomy of producers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Sustainable natural resources management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fr-FR" sz="2400" b="1" dirty="0" err="1"/>
              <a:t>Managing</a:t>
            </a:r>
            <a:r>
              <a:rPr lang="fr-FR" sz="2400" b="1" dirty="0"/>
              <a:t> stocks and </a:t>
            </a:r>
            <a:r>
              <a:rPr lang="fr-FR" sz="2400" b="1" dirty="0" err="1"/>
              <a:t>generating</a:t>
            </a:r>
            <a:r>
              <a:rPr lang="fr-FR" sz="2400" b="1" dirty="0"/>
              <a:t> revenue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Delaying and or storing production in order to adapt to market demand and enhancing food supplies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1800" dirty="0" err="1">
                <a:solidFill>
                  <a:schemeClr val="tx2">
                    <a:lumMod val="50000"/>
                  </a:schemeClr>
                </a:solidFill>
              </a:rPr>
              <a:t>Generating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new </a:t>
            </a:r>
            <a:r>
              <a:rPr lang="fr-FR" sz="1800" dirty="0" err="1">
                <a:solidFill>
                  <a:schemeClr val="tx2">
                    <a:lumMod val="50000"/>
                  </a:schemeClr>
                </a:solidFill>
              </a:rPr>
              <a:t>incomes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50000"/>
                  </a:schemeClr>
                </a:solidFill>
              </a:rPr>
              <a:t>after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50000"/>
                  </a:schemeClr>
                </a:solidFill>
              </a:rPr>
              <a:t>raw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50000"/>
                  </a:schemeClr>
                </a:solidFill>
              </a:rPr>
              <a:t>material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1800" dirty="0" err="1">
                <a:solidFill>
                  <a:schemeClr val="tx2">
                    <a:lumMod val="50000"/>
                  </a:schemeClr>
                </a:solidFill>
              </a:rPr>
              <a:t>processing</a:t>
            </a:r>
            <a:r>
              <a:rPr lang="fr-FR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Focus on self-consumption and local markets</a:t>
            </a:r>
          </a:p>
          <a:p>
            <a:pPr marL="0" indent="0">
              <a:spcBef>
                <a:spcPts val="0"/>
              </a:spcBef>
              <a:buNone/>
            </a:pPr>
            <a:endParaRPr lang="fr-FR" sz="1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fr-FR" sz="2400" b="1" dirty="0" err="1"/>
              <a:t>Promoting</a:t>
            </a:r>
            <a:r>
              <a:rPr lang="fr-FR" sz="2400" b="1" dirty="0"/>
              <a:t> an </a:t>
            </a:r>
            <a:r>
              <a:rPr lang="fr-FR" sz="2400" b="1" dirty="0" err="1"/>
              <a:t>enabling</a:t>
            </a:r>
            <a:r>
              <a:rPr lang="fr-FR" sz="2400" b="1" dirty="0"/>
              <a:t> </a:t>
            </a:r>
            <a:r>
              <a:rPr lang="fr-FR" sz="2400" b="1" dirty="0" err="1"/>
              <a:t>environment</a:t>
            </a:r>
            <a:endParaRPr lang="fr-FR" sz="2400" b="1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Raising awareness among consumers, the authorities and the Luxembourg population</a:t>
            </a:r>
            <a:endParaRPr lang="fr-FR" sz="2400" dirty="0"/>
          </a:p>
          <a:p>
            <a:pPr>
              <a:buFont typeface="Wingdings" panose="05000000000000000000" pitchFamily="2" charset="2"/>
              <a:buChar char="Ø"/>
            </a:pP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45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principles for effective and sustainable 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55511"/>
            <a:ext cx="10515600" cy="4351338"/>
          </a:xfrm>
        </p:spPr>
        <p:txBody>
          <a:bodyPr>
            <a:normAutofit/>
          </a:bodyPr>
          <a:lstStyle/>
          <a:p>
            <a:endParaRPr lang="fr-FR" sz="2600" dirty="0"/>
          </a:p>
          <a:p>
            <a:r>
              <a:rPr lang="fr-FR" sz="2600" dirty="0"/>
              <a:t>Self-help</a:t>
            </a:r>
          </a:p>
          <a:p>
            <a:r>
              <a:rPr lang="en-US" sz="2600" dirty="0"/>
              <a:t>Proximity</a:t>
            </a:r>
          </a:p>
          <a:p>
            <a:r>
              <a:rPr lang="en-US" sz="2600" dirty="0"/>
              <a:t>Simple, inexpensive techniques</a:t>
            </a:r>
          </a:p>
          <a:p>
            <a:r>
              <a:rPr lang="en-US" sz="2600" dirty="0"/>
              <a:t>Training at the heart of the project </a:t>
            </a:r>
          </a:p>
          <a:p>
            <a:r>
              <a:rPr lang="en-US" sz="2600" dirty="0"/>
              <a:t>Collaboration with local authorities</a:t>
            </a:r>
          </a:p>
          <a:p>
            <a:r>
              <a:rPr lang="en-US" sz="2600" dirty="0"/>
              <a:t>Temporary support</a:t>
            </a:r>
          </a:p>
          <a:p>
            <a:r>
              <a:rPr lang="en-US" sz="2600" dirty="0"/>
              <a:t>Encourage dissemination of good practice</a:t>
            </a:r>
            <a:endParaRPr lang="fr-FR" sz="2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68" y="1604586"/>
            <a:ext cx="3874008" cy="217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Current</a:t>
            </a:r>
            <a:r>
              <a:rPr lang="fr-FR" dirty="0"/>
              <a:t> programmes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5334" y="4645679"/>
            <a:ext cx="4102739" cy="1308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5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Iles de Paix in numbers:</a:t>
            </a:r>
            <a:endParaRPr lang="fr-FR" sz="15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-285750">
              <a:spcBef>
                <a:spcPts val="0"/>
              </a:spcBef>
            </a:pP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than 50 years’ proven results</a:t>
            </a:r>
            <a:r>
              <a:rPr lang="fr-FR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lvl="0" indent="-285750">
              <a:spcBef>
                <a:spcPts val="0"/>
              </a:spcBef>
            </a:pP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300 000 people helped directly and/or trained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     every year</a:t>
            </a:r>
            <a:endParaRPr lang="fr-FR" sz="1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lvl="0" indent="-285750">
              <a:spcBef>
                <a:spcPts val="0"/>
              </a:spcBef>
            </a:pPr>
            <a:r>
              <a:rPr lang="en-GB" sz="1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Projects in 5 countries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885529"/>
              </p:ext>
            </p:extLst>
          </p:nvPr>
        </p:nvGraphicFramePr>
        <p:xfrm>
          <a:off x="5167534" y="2061595"/>
          <a:ext cx="1730606" cy="151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603160" imgH="2272680" progId="Photoshop.Image.13">
                  <p:embed/>
                </p:oleObj>
              </mc:Choice>
              <mc:Fallback>
                <p:oleObj name="Image" r:id="rId2" imgW="2603160" imgH="2272680" progId="Photoshop.Image.13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67534" y="2061595"/>
                        <a:ext cx="1730606" cy="1511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32" y="2102540"/>
            <a:ext cx="1877862" cy="161842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96" y="1774962"/>
            <a:ext cx="2907656" cy="250594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845869" y="1774962"/>
            <a:ext cx="151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Benin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01111" y="2698304"/>
            <a:ext cx="2314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Burkina Faso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642515" y="1697152"/>
            <a:ext cx="151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Peru</a:t>
            </a:r>
            <a:endParaRPr lang="fr-BE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024" y="2727226"/>
            <a:ext cx="2159292" cy="186096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047043" y="1702156"/>
            <a:ext cx="151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Uganda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45" y="2754455"/>
            <a:ext cx="1984503" cy="171032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881795" y="2472355"/>
            <a:ext cx="151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Tanzania</a:t>
            </a:r>
            <a:endParaRPr lang="fr-BE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510367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bject Sans" panose="00000500000000000000" pitchFamily="50" charset="0"/>
              </a:rPr>
              <a:t>Funding through: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bject Sans" panose="00000500000000000000" pitchFamily="50" charset="0"/>
              </a:rPr>
              <a:t>Equity financing (fundraisings, legacy and donations)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Object Sans" panose="00000500000000000000" pitchFamily="50" charset="0"/>
              </a:rPr>
              <a:t>Public offices such as the Belgian ministry of Cooperation and Development, the Foreign affairs Ministry of Luxembourg (MAEE)</a:t>
            </a: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Objec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9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 of the </a:t>
            </a:r>
            <a:r>
              <a:rPr lang="en-US" dirty="0" err="1"/>
              <a:t>programmes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9714" y="1460626"/>
            <a:ext cx="6641592" cy="460260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300"/>
              </a:spcBef>
            </a:pPr>
            <a:r>
              <a:rPr lang="en-US" sz="1900" dirty="0"/>
              <a:t>Peru: Municipality of Umari, Andes Mountains</a:t>
            </a:r>
            <a:endParaRPr lang="fr-FR" sz="1900" dirty="0"/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900" dirty="0" err="1">
                <a:solidFill>
                  <a:schemeClr val="tx2">
                    <a:lumMod val="50000"/>
                  </a:schemeClr>
                </a:solidFill>
              </a:rPr>
              <a:t>Sanitation</a:t>
            </a:r>
            <a:r>
              <a:rPr lang="fr-FR" sz="1900" dirty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fr-FR" sz="1900" dirty="0" err="1">
                <a:solidFill>
                  <a:schemeClr val="tx2">
                    <a:lumMod val="50000"/>
                  </a:schemeClr>
                </a:solidFill>
              </a:rPr>
              <a:t>agroecology</a:t>
            </a:r>
            <a:r>
              <a:rPr lang="fr-FR" sz="19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chemeClr val="tx2">
                    <a:lumMod val="50000"/>
                  </a:schemeClr>
                </a:solidFill>
              </a:rPr>
              <a:t> 341 </a:t>
            </a:r>
            <a:r>
              <a:rPr lang="fr-FR" sz="1900" dirty="0" err="1">
                <a:solidFill>
                  <a:schemeClr val="tx2">
                    <a:lumMod val="50000"/>
                  </a:schemeClr>
                </a:solidFill>
              </a:rPr>
              <a:t>families</a:t>
            </a:r>
            <a:r>
              <a:rPr lang="fr-FR" sz="19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fr-FR" sz="1900" b="1" dirty="0"/>
          </a:p>
          <a:p>
            <a:pPr>
              <a:spcBef>
                <a:spcPts val="300"/>
              </a:spcBef>
            </a:pPr>
            <a:r>
              <a:rPr lang="en-US" sz="1900" dirty="0"/>
              <a:t>Benin: 3 Communes in the North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chemeClr val="tx2">
                    <a:lumMod val="50000"/>
                  </a:schemeClr>
                </a:solidFill>
              </a:rPr>
              <a:t>Agroécologie et post production 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chemeClr val="tx2">
                    <a:lumMod val="50000"/>
                  </a:schemeClr>
                </a:solidFill>
              </a:rPr>
              <a:t>350 </a:t>
            </a:r>
            <a:r>
              <a:rPr lang="fr-FR" sz="1900" dirty="0" err="1">
                <a:solidFill>
                  <a:schemeClr val="tx2">
                    <a:lumMod val="50000"/>
                  </a:schemeClr>
                </a:solidFill>
              </a:rPr>
              <a:t>families</a:t>
            </a:r>
            <a:r>
              <a:rPr lang="fr-FR" sz="1900" dirty="0">
                <a:solidFill>
                  <a:schemeClr val="tx2">
                    <a:lumMod val="50000"/>
                  </a:schemeClr>
                </a:solidFill>
              </a:rPr>
              <a:t>, 3000 people</a:t>
            </a:r>
          </a:p>
          <a:p>
            <a:pPr marL="0" indent="0">
              <a:spcBef>
                <a:spcPts val="0"/>
              </a:spcBef>
              <a:buNone/>
            </a:pPr>
            <a:endParaRPr lang="fr-FR" sz="1900" b="1" dirty="0"/>
          </a:p>
          <a:p>
            <a:pPr>
              <a:spcBef>
                <a:spcPts val="300"/>
              </a:spcBef>
            </a:pPr>
            <a:r>
              <a:rPr lang="fr-FR" sz="1900" b="1" dirty="0" err="1"/>
              <a:t>Tanzania</a:t>
            </a:r>
            <a:r>
              <a:rPr lang="fr-FR" sz="1900" dirty="0"/>
              <a:t>: The Arusha </a:t>
            </a:r>
            <a:r>
              <a:rPr lang="fr-FR" sz="1900" dirty="0" err="1"/>
              <a:t>region</a:t>
            </a:r>
            <a:endParaRPr lang="fr-FR" sz="1900" dirty="0"/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chemeClr val="tx2">
                    <a:lumMod val="50000"/>
                  </a:schemeClr>
                </a:solidFill>
              </a:rPr>
              <a:t>Accès à l’eau et agroécologie 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chemeClr val="tx2">
                    <a:lumMod val="50000"/>
                  </a:schemeClr>
                </a:solidFill>
              </a:rPr>
              <a:t>800 </a:t>
            </a:r>
            <a:r>
              <a:rPr lang="fr-FR" sz="1900" dirty="0" err="1">
                <a:solidFill>
                  <a:schemeClr val="tx2">
                    <a:lumMod val="50000"/>
                  </a:schemeClr>
                </a:solidFill>
              </a:rPr>
              <a:t>families</a:t>
            </a:r>
            <a:r>
              <a:rPr lang="fr-FR" sz="1900" dirty="0">
                <a:solidFill>
                  <a:schemeClr val="tx2">
                    <a:lumMod val="50000"/>
                  </a:schemeClr>
                </a:solidFill>
              </a:rPr>
              <a:t>, 4800 people</a:t>
            </a:r>
          </a:p>
          <a:p>
            <a:pPr marL="0" indent="0">
              <a:spcBef>
                <a:spcPts val="300"/>
              </a:spcBef>
              <a:buNone/>
            </a:pPr>
            <a:endParaRPr lang="fr-FR" sz="1900" b="1" dirty="0"/>
          </a:p>
          <a:p>
            <a:pPr>
              <a:spcBef>
                <a:spcPts val="300"/>
              </a:spcBef>
            </a:pPr>
            <a:r>
              <a:rPr lang="fr-FR" sz="1900" b="1" dirty="0"/>
              <a:t>Uganda</a:t>
            </a:r>
            <a:r>
              <a:rPr lang="fr-FR" sz="1900" dirty="0"/>
              <a:t>: </a:t>
            </a:r>
            <a:r>
              <a:rPr lang="en-US" sz="1900" dirty="0"/>
              <a:t>In and around Fort Portal 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900" dirty="0" err="1">
                <a:solidFill>
                  <a:schemeClr val="tx2">
                    <a:lumMod val="50000"/>
                  </a:schemeClr>
                </a:solidFill>
              </a:rPr>
              <a:t>Agroécology</a:t>
            </a:r>
            <a:r>
              <a:rPr lang="fr-FR" sz="19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chemeClr val="tx2">
                    <a:lumMod val="50000"/>
                  </a:schemeClr>
                </a:solidFill>
              </a:rPr>
              <a:t>750 </a:t>
            </a:r>
            <a:r>
              <a:rPr lang="fr-FR" sz="1900" dirty="0" err="1">
                <a:solidFill>
                  <a:schemeClr val="tx2">
                    <a:lumMod val="50000"/>
                  </a:schemeClr>
                </a:solidFill>
              </a:rPr>
              <a:t>families</a:t>
            </a:r>
            <a:r>
              <a:rPr lang="fr-FR" sz="1900" dirty="0">
                <a:solidFill>
                  <a:schemeClr val="tx2">
                    <a:lumMod val="50000"/>
                  </a:schemeClr>
                </a:solidFill>
              </a:rPr>
              <a:t>, 3375 people</a:t>
            </a:r>
          </a:p>
          <a:p>
            <a:pPr marL="0" indent="0">
              <a:spcBef>
                <a:spcPts val="300"/>
              </a:spcBef>
              <a:buNone/>
            </a:pPr>
            <a:endParaRPr lang="fr-FR" sz="1900" b="1" dirty="0"/>
          </a:p>
          <a:p>
            <a:pPr>
              <a:spcBef>
                <a:spcPts val="300"/>
              </a:spcBef>
            </a:pPr>
            <a:r>
              <a:rPr lang="fr-FR" sz="1900" b="1" dirty="0"/>
              <a:t>Burkina Faso </a:t>
            </a:r>
            <a:r>
              <a:rPr lang="fr-FR" sz="1900" dirty="0"/>
              <a:t>: </a:t>
            </a:r>
            <a:r>
              <a:rPr lang="en-US" sz="1900" dirty="0"/>
              <a:t>4 Municipalities in the east</a:t>
            </a:r>
            <a:r>
              <a:rPr lang="fr-FR" sz="1900" dirty="0"/>
              <a:t> 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chemeClr val="tx2">
                    <a:lumMod val="50000"/>
                  </a:schemeClr>
                </a:solidFill>
              </a:rPr>
              <a:t>Post production 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FR" sz="1900" dirty="0">
                <a:solidFill>
                  <a:schemeClr val="tx2">
                    <a:lumMod val="50000"/>
                  </a:schemeClr>
                </a:solidFill>
              </a:rPr>
              <a:t>750 </a:t>
            </a:r>
            <a:r>
              <a:rPr lang="fr-FR" sz="1900" dirty="0" err="1">
                <a:solidFill>
                  <a:schemeClr val="tx2">
                    <a:lumMod val="50000"/>
                  </a:schemeClr>
                </a:solidFill>
              </a:rPr>
              <a:t>families</a:t>
            </a:r>
            <a:r>
              <a:rPr lang="fr-FR" sz="1900" dirty="0">
                <a:solidFill>
                  <a:schemeClr val="tx2">
                    <a:lumMod val="50000"/>
                  </a:schemeClr>
                </a:solidFill>
              </a:rPr>
              <a:t> – 4200 people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992" y="1373199"/>
            <a:ext cx="3043047" cy="20286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34" y="4687898"/>
            <a:ext cx="3138231" cy="20947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406" y="3063630"/>
            <a:ext cx="3480957" cy="195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9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Iles de Paix Luxembourg in a </a:t>
            </a:r>
            <a:r>
              <a:rPr lang="fr-FR" dirty="0" err="1"/>
              <a:t>nutshell</a:t>
            </a:r>
            <a:r>
              <a:rPr lang="fr-FR" dirty="0"/>
              <a:t> : 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B27D71"/>
                </a:solidFill>
                <a:latin typeface="Object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B27D71"/>
                </a:solidFill>
                <a:latin typeface="Object Sans" panose="00000500000000000000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B27D71"/>
                </a:solidFill>
                <a:latin typeface="Object Sans" panose="00000500000000000000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B27D71"/>
                </a:solidFill>
                <a:latin typeface="Object Sans" panose="00000500000000000000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B27D71"/>
                </a:solidFill>
                <a:latin typeface="Object Sans" panose="00000500000000000000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r-FR" sz="2400" b="1" dirty="0" err="1"/>
              <a:t>Board</a:t>
            </a:r>
            <a:r>
              <a:rPr lang="fr-FR" sz="2400" b="1" dirty="0"/>
              <a:t> of </a:t>
            </a:r>
            <a:r>
              <a:rPr lang="fr-FR" sz="2400" b="1" dirty="0" err="1"/>
              <a:t>Directors</a:t>
            </a:r>
            <a:r>
              <a:rPr lang="fr-FR" sz="2400" b="1" dirty="0"/>
              <a:t> </a:t>
            </a:r>
            <a:r>
              <a:rPr lang="fr-FR" sz="2400" dirty="0"/>
              <a:t>(a team of </a:t>
            </a:r>
            <a:r>
              <a:rPr lang="fr-FR" sz="2400" dirty="0" err="1"/>
              <a:t>volunteers</a:t>
            </a:r>
            <a:r>
              <a:rPr lang="fr-FR" sz="2400" dirty="0"/>
              <a:t>) &amp; </a:t>
            </a:r>
            <a:r>
              <a:rPr lang="fr-FR" sz="2400" b="1" dirty="0"/>
              <a:t>2 </a:t>
            </a:r>
            <a:r>
              <a:rPr lang="fr-FR" sz="2400" b="1" dirty="0" err="1"/>
              <a:t>employees</a:t>
            </a:r>
            <a:r>
              <a:rPr lang="fr-FR" sz="2400" b="1" dirty="0"/>
              <a:t> </a:t>
            </a:r>
            <a:r>
              <a:rPr lang="fr-FR" sz="2400" dirty="0" err="1"/>
              <a:t>focusing</a:t>
            </a:r>
            <a:r>
              <a:rPr lang="fr-FR" sz="2400" dirty="0"/>
              <a:t> on </a:t>
            </a:r>
            <a:r>
              <a:rPr lang="fr-FR" sz="2400" dirty="0" err="1"/>
              <a:t>Fund</a:t>
            </a:r>
            <a:r>
              <a:rPr lang="fr-FR" sz="2400" dirty="0"/>
              <a:t> </a:t>
            </a:r>
            <a:r>
              <a:rPr lang="fr-FR" sz="2400" dirty="0" err="1"/>
              <a:t>raising</a:t>
            </a:r>
            <a:r>
              <a:rPr lang="fr-FR" sz="2400" dirty="0"/>
              <a:t>, Communication and Eduction for </a:t>
            </a:r>
            <a:r>
              <a:rPr lang="fr-FR" sz="2400" dirty="0" err="1"/>
              <a:t>sustainable</a:t>
            </a:r>
            <a:r>
              <a:rPr lang="fr-FR" sz="2400" dirty="0"/>
              <a:t> </a:t>
            </a:r>
            <a:r>
              <a:rPr lang="fr-FR" sz="2400" dirty="0" err="1"/>
              <a:t>development</a:t>
            </a:r>
            <a:endParaRPr lang="fr-FR" sz="2400" dirty="0"/>
          </a:p>
          <a:p>
            <a:pPr>
              <a:spcAft>
                <a:spcPts val="600"/>
              </a:spcAft>
            </a:pPr>
            <a:r>
              <a:rPr lang="fr-FR" sz="2400" b="1" dirty="0"/>
              <a:t>Training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the key </a:t>
            </a:r>
            <a:r>
              <a:rPr lang="fr-FR" sz="2400" dirty="0" err="1"/>
              <a:t>word</a:t>
            </a:r>
            <a:r>
              <a:rPr lang="fr-FR" sz="2400" dirty="0"/>
              <a:t> – </a:t>
            </a:r>
            <a:r>
              <a:rPr lang="fr-FR" sz="2400" dirty="0" err="1"/>
              <a:t>our</a:t>
            </a:r>
            <a:r>
              <a:rPr lang="fr-FR" sz="2400" dirty="0"/>
              <a:t> leitmotiv: « </a:t>
            </a:r>
            <a:r>
              <a:rPr lang="en-US" sz="2400" dirty="0"/>
              <a:t>Give a Man a Fish, and You Feed Him for a Day. Teach a Man To Fish, and You Feed Him for a Lifetime”</a:t>
            </a:r>
          </a:p>
          <a:p>
            <a:pPr>
              <a:spcAft>
                <a:spcPts val="600"/>
              </a:spcAft>
            </a:pPr>
            <a:r>
              <a:rPr lang="fr-FR" sz="2400" dirty="0"/>
              <a:t>Programs in </a:t>
            </a:r>
            <a:r>
              <a:rPr lang="fr-FR" sz="2400" b="1" dirty="0" err="1"/>
              <a:t>Africa</a:t>
            </a:r>
            <a:r>
              <a:rPr lang="fr-FR" sz="2400" b="1" dirty="0"/>
              <a:t> and </a:t>
            </a:r>
            <a:r>
              <a:rPr lang="fr-FR" sz="2400" b="1" dirty="0" err="1"/>
              <a:t>Peru</a:t>
            </a:r>
            <a:r>
              <a:rPr lang="fr-FR" sz="2400" b="1" dirty="0"/>
              <a:t> </a:t>
            </a:r>
            <a:r>
              <a:rPr lang="fr-FR" sz="2400" dirty="0" err="1"/>
              <a:t>with</a:t>
            </a:r>
            <a:r>
              <a:rPr lang="fr-FR" sz="2400" dirty="0"/>
              <a:t> </a:t>
            </a:r>
            <a:r>
              <a:rPr lang="fr-FR" sz="2400" dirty="0" err="1"/>
              <a:t>often</a:t>
            </a:r>
            <a:r>
              <a:rPr lang="fr-FR" sz="2400" dirty="0"/>
              <a:t> a m</a:t>
            </a:r>
            <a:r>
              <a:rPr lang="en-US" sz="2400" dirty="0" err="1"/>
              <a:t>ajor</a:t>
            </a:r>
            <a:r>
              <a:rPr lang="en-US" sz="2400" dirty="0"/>
              <a:t> focus on women (“</a:t>
            </a:r>
            <a:r>
              <a:rPr lang="en-US" sz="2400" dirty="0" err="1"/>
              <a:t>activités</a:t>
            </a:r>
            <a:r>
              <a:rPr lang="en-US" sz="2400" dirty="0"/>
              <a:t> </a:t>
            </a:r>
            <a:r>
              <a:rPr lang="en-US" sz="2400" dirty="0" err="1"/>
              <a:t>génératrices</a:t>
            </a:r>
            <a:r>
              <a:rPr lang="en-US" sz="2400" dirty="0"/>
              <a:t> de </a:t>
            </a:r>
            <a:r>
              <a:rPr lang="en-US" sz="2400" dirty="0" err="1"/>
              <a:t>revenus</a:t>
            </a:r>
            <a:r>
              <a:rPr lang="en-US" sz="2400" dirty="0"/>
              <a:t>”)</a:t>
            </a:r>
          </a:p>
          <a:p>
            <a:pPr>
              <a:spcAft>
                <a:spcPts val="600"/>
              </a:spcAft>
            </a:pPr>
            <a:r>
              <a:rPr lang="fr-FR" sz="2400" b="1" dirty="0" err="1"/>
              <a:t>Tailored</a:t>
            </a:r>
            <a:r>
              <a:rPr lang="fr-FR" sz="2400" b="1" dirty="0"/>
              <a:t> </a:t>
            </a:r>
            <a:r>
              <a:rPr lang="fr-FR" sz="2400" b="1" dirty="0" err="1"/>
              <a:t>reporting</a:t>
            </a:r>
            <a:r>
              <a:rPr lang="fr-FR" sz="2400" b="1" dirty="0"/>
              <a:t> </a:t>
            </a:r>
            <a:r>
              <a:rPr lang="fr-FR" sz="2400" dirty="0"/>
              <a:t>to </a:t>
            </a:r>
            <a:r>
              <a:rPr lang="fr-FR" sz="2400" dirty="0" err="1"/>
              <a:t>partners</a:t>
            </a:r>
            <a:r>
              <a:rPr lang="fr-FR" sz="2400" dirty="0"/>
              <a:t> </a:t>
            </a:r>
          </a:p>
          <a:p>
            <a:pPr>
              <a:spcAft>
                <a:spcPts val="600"/>
              </a:spcAft>
            </a:pPr>
            <a:r>
              <a:rPr lang="fr-FR" sz="2400" b="1" dirty="0"/>
              <a:t>All donations go </a:t>
            </a:r>
            <a:r>
              <a:rPr lang="fr-FR" sz="2400" b="1" dirty="0" err="1"/>
              <a:t>into</a:t>
            </a:r>
            <a:r>
              <a:rPr lang="fr-FR" sz="2400" b="1" dirty="0"/>
              <a:t> the programs </a:t>
            </a:r>
            <a:r>
              <a:rPr lang="fr-FR" sz="2400" dirty="0"/>
              <a:t>(no </a:t>
            </a:r>
            <a:r>
              <a:rPr lang="fr-FR" sz="2400" dirty="0" err="1"/>
              <a:t>salary</a:t>
            </a:r>
            <a:r>
              <a:rPr lang="fr-FR" sz="2400" dirty="0"/>
              <a:t>, admin. </a:t>
            </a:r>
            <a:r>
              <a:rPr lang="fr-FR" sz="2400" dirty="0" err="1"/>
              <a:t>fees</a:t>
            </a:r>
            <a:r>
              <a:rPr lang="fr-FR" sz="2400" dirty="0"/>
              <a:t> </a:t>
            </a:r>
            <a:r>
              <a:rPr lang="fr-FR" sz="2400" dirty="0" err="1"/>
              <a:t>paid</a:t>
            </a:r>
            <a:r>
              <a:rPr lang="fr-FR" sz="2400" dirty="0"/>
              <a:t> by donations)</a:t>
            </a:r>
          </a:p>
          <a:p>
            <a:pPr>
              <a:spcAft>
                <a:spcPts val="600"/>
              </a:spcAft>
            </a:pPr>
            <a:r>
              <a:rPr lang="fr-FR" sz="2400" b="1" dirty="0"/>
              <a:t>Promotion of </a:t>
            </a:r>
            <a:r>
              <a:rPr lang="fr-FR" sz="2400" b="1" dirty="0" err="1"/>
              <a:t>awareness</a:t>
            </a:r>
            <a:r>
              <a:rPr lang="fr-FR" sz="2400" b="1" dirty="0"/>
              <a:t> on </a:t>
            </a:r>
            <a:r>
              <a:rPr lang="fr-FR" sz="2400" b="1" dirty="0" err="1"/>
              <a:t>sustainability</a:t>
            </a:r>
            <a:r>
              <a:rPr lang="fr-FR" sz="2400" b="1" dirty="0"/>
              <a:t> </a:t>
            </a:r>
            <a:r>
              <a:rPr lang="fr-FR" sz="2400" dirty="0" err="1"/>
              <a:t>through</a:t>
            </a:r>
            <a:r>
              <a:rPr lang="fr-FR" sz="2400" dirty="0"/>
              <a:t> </a:t>
            </a:r>
            <a:r>
              <a:rPr lang="fr-FR" sz="2400" dirty="0" err="1"/>
              <a:t>our</a:t>
            </a:r>
            <a:r>
              <a:rPr lang="fr-FR" sz="2400" dirty="0"/>
              <a:t> Education program in Luxembourg </a:t>
            </a:r>
            <a:r>
              <a:rPr lang="fr-FR" sz="2400" dirty="0" err="1"/>
              <a:t>schools</a:t>
            </a:r>
            <a:r>
              <a:rPr lang="fr-FR" sz="2400" dirty="0"/>
              <a:t> </a:t>
            </a:r>
          </a:p>
          <a:p>
            <a:pPr>
              <a:spcAft>
                <a:spcPts val="600"/>
              </a:spcAft>
            </a:pPr>
            <a:endParaRPr lang="en-US" sz="2400" b="1" dirty="0"/>
          </a:p>
          <a:p>
            <a:pPr>
              <a:spcAft>
                <a:spcPts val="600"/>
              </a:spcAft>
            </a:pPr>
            <a:endParaRPr lang="fr-FR" sz="2400" b="1" dirty="0"/>
          </a:p>
          <a:p>
            <a:pPr>
              <a:spcAft>
                <a:spcPts val="600"/>
              </a:spcAft>
            </a:pPr>
            <a:endParaRPr lang="fr-FR" sz="2400" b="1" dirty="0"/>
          </a:p>
          <a:p>
            <a:pPr>
              <a:buFont typeface="Wingdings" panose="05000000000000000000" pitchFamily="2" charset="2"/>
              <a:buChar char="Ø"/>
            </a:pP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94129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harte graphique Iles de Paix">
      <a:dk1>
        <a:srgbClr val="B27C71"/>
      </a:dk1>
      <a:lt1>
        <a:sysClr val="window" lastClr="FFFFFF"/>
      </a:lt1>
      <a:dk2>
        <a:srgbClr val="CAA79F"/>
      </a:dk2>
      <a:lt2>
        <a:srgbClr val="EFDDDC"/>
      </a:lt2>
      <a:accent1>
        <a:srgbClr val="EBDC41"/>
      </a:accent1>
      <a:accent2>
        <a:srgbClr val="ED7D31"/>
      </a:accent2>
      <a:accent3>
        <a:srgbClr val="F0E991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IdP" id="{65F17958-5D62-481D-AB3C-17CC77FA0949}" vid="{E750C3E2-AE25-4D8F-9D35-9061B4FEE92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PrésentationIdP</Template>
  <TotalTime>0</TotalTime>
  <Words>621</Words>
  <Application>Microsoft Office PowerPoint</Application>
  <PresentationFormat>Breitbild</PresentationFormat>
  <Paragraphs>86</Paragraphs>
  <Slides>10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7" baseType="lpstr">
      <vt:lpstr>Arial</vt:lpstr>
      <vt:lpstr>Calibri</vt:lpstr>
      <vt:lpstr>Object Sans</vt:lpstr>
      <vt:lpstr>Object Sans Heavy</vt:lpstr>
      <vt:lpstr>Wingdings</vt:lpstr>
      <vt:lpstr>Thème Office</vt:lpstr>
      <vt:lpstr>Image</vt:lpstr>
      <vt:lpstr>Iles de Paix Luxembourg  Lions Club Luxembourg Cercle Munster, 23 November 2022  Stéphane Ries, President Florence Lagravere, Fundraising Manager</vt:lpstr>
      <vt:lpstr>Who are we?</vt:lpstr>
      <vt:lpstr>Context</vt:lpstr>
      <vt:lpstr>Our action</vt:lpstr>
      <vt:lpstr>Our 3 learning axes:</vt:lpstr>
      <vt:lpstr>7 principles for effective and sustainable action</vt:lpstr>
      <vt:lpstr>Current programmes</vt:lpstr>
      <vt:lpstr>Key elements of the programmes</vt:lpstr>
      <vt:lpstr>Iles de Paix Luxembourg in a nutshell : </vt:lpstr>
      <vt:lpstr>www.ilesdepaix.lu Florence Lagravere 202, route de Luxembourg L-7241 Bereldange +352 621 815 458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Blanche Vanoosthuyse</dc:creator>
  <cp:lastModifiedBy>Anne Hennes</cp:lastModifiedBy>
  <cp:revision>59</cp:revision>
  <dcterms:created xsi:type="dcterms:W3CDTF">2021-10-20T08:48:52Z</dcterms:created>
  <dcterms:modified xsi:type="dcterms:W3CDTF">2023-05-03T06:20:50Z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d3d43c-0b85-42f2-bd4e-02310ca0a8b1_Enabled">
    <vt:lpwstr>true</vt:lpwstr>
  </property>
  <property fmtid="{D5CDD505-2E9C-101B-9397-08002B2CF9AE}" pid="3" name="MSIP_Label_0dd3d43c-0b85-42f2-bd4e-02310ca0a8b1_SetDate">
    <vt:lpwstr>2022-11-22T11:37:04Z</vt:lpwstr>
  </property>
  <property fmtid="{D5CDD505-2E9C-101B-9397-08002B2CF9AE}" pid="4" name="MSIP_Label_0dd3d43c-0b85-42f2-bd4e-02310ca0a8b1_Method">
    <vt:lpwstr>Standard</vt:lpwstr>
  </property>
  <property fmtid="{D5CDD505-2E9C-101B-9397-08002B2CF9AE}" pid="5" name="MSIP_Label_0dd3d43c-0b85-42f2-bd4e-02310ca0a8b1_Name">
    <vt:lpwstr>0dd3d43c-0b85-42f2-bd4e-02310ca0a8b1</vt:lpwstr>
  </property>
  <property fmtid="{D5CDD505-2E9C-101B-9397-08002B2CF9AE}" pid="6" name="MSIP_Label_0dd3d43c-0b85-42f2-bd4e-02310ca0a8b1_SiteId">
    <vt:lpwstr>3172ad9b-8635-4703-9d9f-50e5a7bd1353</vt:lpwstr>
  </property>
  <property fmtid="{D5CDD505-2E9C-101B-9397-08002B2CF9AE}" pid="7" name="MSIP_Label_0dd3d43c-0b85-42f2-bd4e-02310ca0a8b1_ActionId">
    <vt:lpwstr>2dc58020-e80f-40a1-8a0d-7b27d2b361a9</vt:lpwstr>
  </property>
  <property fmtid="{D5CDD505-2E9C-101B-9397-08002B2CF9AE}" pid="8" name="MSIP_Label_0dd3d43c-0b85-42f2-bd4e-02310ca0a8b1_ContentBits">
    <vt:lpwstr>0</vt:lpwstr>
  </property>
</Properties>
</file>